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1"/>
  </p:notesMasterIdLst>
  <p:handoutMasterIdLst>
    <p:handoutMasterId r:id="rId22"/>
  </p:handoutMasterIdLst>
  <p:sldIdLst>
    <p:sldId id="300" r:id="rId2"/>
    <p:sldId id="672" r:id="rId3"/>
    <p:sldId id="692" r:id="rId4"/>
    <p:sldId id="697" r:id="rId5"/>
    <p:sldId id="698" r:id="rId6"/>
    <p:sldId id="699" r:id="rId7"/>
    <p:sldId id="693" r:id="rId8"/>
    <p:sldId id="703" r:id="rId9"/>
    <p:sldId id="700" r:id="rId10"/>
    <p:sldId id="694" r:id="rId11"/>
    <p:sldId id="701" r:id="rId12"/>
    <p:sldId id="691" r:id="rId13"/>
    <p:sldId id="704" r:id="rId14"/>
    <p:sldId id="657" r:id="rId15"/>
    <p:sldId id="695" r:id="rId16"/>
    <p:sldId id="690" r:id="rId17"/>
    <p:sldId id="696" r:id="rId18"/>
    <p:sldId id="705" r:id="rId19"/>
    <p:sldId id="702" r:id="rId20"/>
  </p:sldIdLst>
  <p:sldSz cx="9144000" cy="6858000" type="screen4x3"/>
  <p:notesSz cx="6950075" cy="9236075"/>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5pPr>
    <a:lvl6pPr marL="2286000" algn="l" defTabSz="457200" rtl="0" eaLnBrk="1" latinLnBrk="0" hangingPunct="1">
      <a:defRPr sz="4000" kern="1200">
        <a:solidFill>
          <a:schemeClr val="tx1"/>
        </a:solidFill>
        <a:latin typeface="Arial" charset="0"/>
        <a:ea typeface="ＭＳ Ｐゴシック" charset="0"/>
        <a:cs typeface="ＭＳ Ｐゴシック" charset="0"/>
      </a:defRPr>
    </a:lvl6pPr>
    <a:lvl7pPr marL="2743200" algn="l" defTabSz="457200" rtl="0" eaLnBrk="1" latinLnBrk="0" hangingPunct="1">
      <a:defRPr sz="4000" kern="1200">
        <a:solidFill>
          <a:schemeClr val="tx1"/>
        </a:solidFill>
        <a:latin typeface="Arial" charset="0"/>
        <a:ea typeface="ＭＳ Ｐゴシック" charset="0"/>
        <a:cs typeface="ＭＳ Ｐゴシック" charset="0"/>
      </a:defRPr>
    </a:lvl7pPr>
    <a:lvl8pPr marL="3200400" algn="l" defTabSz="457200" rtl="0" eaLnBrk="1" latinLnBrk="0" hangingPunct="1">
      <a:defRPr sz="4000" kern="1200">
        <a:solidFill>
          <a:schemeClr val="tx1"/>
        </a:solidFill>
        <a:latin typeface="Arial" charset="0"/>
        <a:ea typeface="ＭＳ Ｐゴシック" charset="0"/>
        <a:cs typeface="ＭＳ Ｐゴシック" charset="0"/>
      </a:defRPr>
    </a:lvl8pPr>
    <a:lvl9pPr marL="3657600" algn="l" defTabSz="457200" rtl="0" eaLnBrk="1" latinLnBrk="0" hangingPunct="1">
      <a:defRPr sz="40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00"/>
    <a:srgbClr val="666666"/>
    <a:srgbClr val="999999"/>
    <a:srgbClr val="FFFFFF"/>
    <a:srgbClr val="002F57"/>
    <a:srgbClr val="180F9B"/>
    <a:srgbClr val="201258"/>
    <a:srgbClr val="FFCC99"/>
    <a:srgbClr val="99CCFF"/>
    <a:srgbClr val="CCEC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3197" autoAdjust="0"/>
  </p:normalViewPr>
  <p:slideViewPr>
    <p:cSldViewPr>
      <p:cViewPr varScale="1">
        <p:scale>
          <a:sx n="119" d="100"/>
          <a:sy n="119" d="100"/>
        </p:scale>
        <p:origin x="1984"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ngevin, Christian D" userId="c6cf8703-3b11-4b45-a4a0-dc93ff22b3b7" providerId="ADAL" clId="{AD5845DF-17DF-3C41-A764-FFF0CA6981AC}"/>
    <pc:docChg chg="modSld">
      <pc:chgData name="Langevin, Christian D" userId="c6cf8703-3b11-4b45-a4a0-dc93ff22b3b7" providerId="ADAL" clId="{AD5845DF-17DF-3C41-A764-FFF0CA6981AC}" dt="2023-01-03T17:54:50.938" v="11" actId="20577"/>
      <pc:docMkLst>
        <pc:docMk/>
      </pc:docMkLst>
      <pc:sldChg chg="modSp mod">
        <pc:chgData name="Langevin, Christian D" userId="c6cf8703-3b11-4b45-a4a0-dc93ff22b3b7" providerId="ADAL" clId="{AD5845DF-17DF-3C41-A764-FFF0CA6981AC}" dt="2023-01-03T17:54:50.938" v="11" actId="20577"/>
        <pc:sldMkLst>
          <pc:docMk/>
          <pc:sldMk cId="0" sldId="300"/>
        </pc:sldMkLst>
        <pc:spChg chg="mod">
          <ac:chgData name="Langevin, Christian D" userId="c6cf8703-3b11-4b45-a4a0-dc93ff22b3b7" providerId="ADAL" clId="{AD5845DF-17DF-3C41-A764-FFF0CA6981AC}" dt="2023-01-03T17:54:50.938" v="11" actId="20577"/>
          <ac:spMkLst>
            <pc:docMk/>
            <pc:sldMk cId="0" sldId="300"/>
            <ac:spMk id="162819"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390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sz="quarter" idx="3"/>
          </p:nvPr>
        </p:nvSpPr>
        <p:spPr bwMode="auto">
          <a:xfrm>
            <a:off x="925513" y="4387850"/>
            <a:ext cx="5099050" cy="41560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746" tIns="45068" rIns="91746" bIns="45068"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51" name="Rectangle 3"/>
          <p:cNvSpPr>
            <a:spLocks noGrp="1" noRot="1" noChangeAspect="1" noChangeArrowheads="1" noTextEdit="1"/>
          </p:cNvSpPr>
          <p:nvPr>
            <p:ph type="sldImg" idx="2"/>
          </p:nvPr>
        </p:nvSpPr>
        <p:spPr bwMode="auto">
          <a:xfrm>
            <a:off x="1166813" y="692150"/>
            <a:ext cx="4618037" cy="3463925"/>
          </a:xfrm>
          <a:prstGeom prst="rect">
            <a:avLst/>
          </a:prstGeom>
          <a:noFill/>
          <a:ln w="12700">
            <a:solidFill>
              <a:schemeClr val="tx1"/>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sp>
    </p:spTree>
    <p:extLst>
      <p:ext uri="{BB962C8B-B14F-4D97-AF65-F5344CB8AC3E}">
        <p14:creationId xmlns:p14="http://schemas.microsoft.com/office/powerpoint/2010/main" val="160264760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031"/>
          <p:cNvSpPr>
            <a:spLocks noChangeArrowheads="1"/>
          </p:cNvSpPr>
          <p:nvPr/>
        </p:nvSpPr>
        <p:spPr bwMode="auto">
          <a:xfrm>
            <a:off x="404813" y="6083300"/>
            <a:ext cx="2016125" cy="3937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8900" tIns="44450" rIns="88900" bIns="44450">
            <a:spAutoFit/>
          </a:bodyPr>
          <a:lstStyle/>
          <a:p>
            <a:pPr defTabSz="885825">
              <a:defRPr/>
            </a:pPr>
            <a:r>
              <a:rPr lang="en-US" sz="1000" b="1">
                <a:solidFill>
                  <a:schemeClr val="bg1"/>
                </a:solidFill>
                <a:cs typeface="+mn-cs"/>
              </a:rPr>
              <a:t>U.S. Department of the Interior</a:t>
            </a:r>
          </a:p>
          <a:p>
            <a:pPr defTabSz="885825">
              <a:defRPr/>
            </a:pPr>
            <a:r>
              <a:rPr lang="en-US" sz="1000" b="1">
                <a:solidFill>
                  <a:schemeClr val="bg1"/>
                </a:solidFill>
                <a:cs typeface="+mn-cs"/>
              </a:rPr>
              <a:t>U.S. Geological Survey</a:t>
            </a:r>
          </a:p>
        </p:txBody>
      </p:sp>
      <p:pic>
        <p:nvPicPr>
          <p:cNvPr id="5" name="Picture 1033" descr="ident_4_onscreen_png"/>
          <p:cNvPicPr>
            <a:picLocks noChangeAspect="1" noChangeArrowheads="1"/>
          </p:cNvPicPr>
          <p:nvPr/>
        </p:nvPicPr>
        <p:blipFill>
          <a:blip r:embed="rId2">
            <a:lum bright="100000"/>
            <a:extLst>
              <a:ext uri="{28A0092B-C50C-407E-A947-70E740481C1C}">
                <a14:useLocalDpi xmlns:a14="http://schemas.microsoft.com/office/drawing/2010/main" val="0"/>
              </a:ext>
            </a:extLst>
          </a:blip>
          <a:srcRect/>
          <a:stretch>
            <a:fillRect/>
          </a:stretch>
        </p:blipFill>
        <p:spPr bwMode="black">
          <a:xfrm>
            <a:off x="457200" y="461963"/>
            <a:ext cx="2057400" cy="7572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04450" name="Rectangle 1026"/>
          <p:cNvSpPr>
            <a:spLocks noGrp="1" noChangeArrowheads="1"/>
          </p:cNvSpPr>
          <p:nvPr>
            <p:ph type="ctrTitle"/>
          </p:nvPr>
        </p:nvSpPr>
        <p:spPr>
          <a:xfrm>
            <a:off x="381000" y="2286000"/>
            <a:ext cx="8305800" cy="1143000"/>
          </a:xfrm>
        </p:spPr>
        <p:txBody>
          <a:bodyPr/>
          <a:lstStyle>
            <a:lvl1pPr>
              <a:defRPr sz="4400"/>
            </a:lvl1pPr>
          </a:lstStyle>
          <a:p>
            <a:pPr lvl="0"/>
            <a:r>
              <a:rPr lang="en-US" noProof="0"/>
              <a:t>Click to edit Master title style</a:t>
            </a:r>
          </a:p>
        </p:txBody>
      </p:sp>
      <p:sp>
        <p:nvSpPr>
          <p:cNvPr id="104451" name="Rectangle 1027"/>
          <p:cNvSpPr>
            <a:spLocks noGrp="1" noChangeArrowheads="1"/>
          </p:cNvSpPr>
          <p:nvPr>
            <p:ph type="subTitle" idx="1"/>
          </p:nvPr>
        </p:nvSpPr>
        <p:spPr>
          <a:xfrm>
            <a:off x="381000" y="3886200"/>
            <a:ext cx="8305800" cy="1752600"/>
          </a:xfrm>
        </p:spPr>
        <p:txBody>
          <a:bodyPr/>
          <a:lstStyle>
            <a:lvl1pPr marL="0" indent="0">
              <a:buFont typeface="Wingdings" charset="0"/>
              <a:buNone/>
              <a:defRPr/>
            </a:lvl1pPr>
          </a:lstStyle>
          <a:p>
            <a:pPr lvl="0"/>
            <a:r>
              <a:rPr lang="en-US" noProof="0"/>
              <a:t>Click to edit Master subtitle style</a:t>
            </a:r>
          </a:p>
        </p:txBody>
      </p:sp>
    </p:spTree>
    <p:extLst>
      <p:ext uri="{BB962C8B-B14F-4D97-AF65-F5344CB8AC3E}">
        <p14:creationId xmlns:p14="http://schemas.microsoft.com/office/powerpoint/2010/main" val="1116020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3656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0350" y="152400"/>
            <a:ext cx="2076450" cy="5715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1000" y="152400"/>
            <a:ext cx="6076950" cy="5715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90621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619321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874365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10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049334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5511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251299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370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586562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961116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2F57"/>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81000" y="152400"/>
            <a:ext cx="8305800" cy="1143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0488" tIns="44450" rIns="90488" bIns="44450" numCol="1" anchor="ctr" anchorCtr="0" compatLnSpc="1">
            <a:prstTxWarp prst="textNoShape">
              <a:avLst/>
            </a:prstTxWarp>
          </a:bodyPr>
          <a:lstStyle/>
          <a:p>
            <a:pPr lvl="0"/>
            <a:r>
              <a:rPr lang="en-US"/>
              <a:t>Click to edit Master </a:t>
            </a:r>
          </a:p>
        </p:txBody>
      </p:sp>
      <p:sp>
        <p:nvSpPr>
          <p:cNvPr id="1027" name="Rectangle 3"/>
          <p:cNvSpPr>
            <a:spLocks noGrp="1" noChangeArrowheads="1"/>
          </p:cNvSpPr>
          <p:nvPr>
            <p:ph type="body" idx="1"/>
          </p:nvPr>
        </p:nvSpPr>
        <p:spPr bwMode="auto">
          <a:xfrm>
            <a:off x="381000" y="1371600"/>
            <a:ext cx="8305800" cy="4495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0488" tIns="44450" rIns="90488" bIns="44450" numCol="1" anchor="t" anchorCtr="0" compatLnSpc="1">
            <a:prstTxWarp prst="textNoShape">
              <a:avLst/>
            </a:prstTxWarp>
          </a:bodyPr>
          <a:lstStyle/>
          <a:p>
            <a:pPr lvl="0"/>
            <a:r>
              <a:rPr lang="en-US"/>
              <a:t>First level</a:t>
            </a:r>
          </a:p>
          <a:p>
            <a:pPr lvl="1"/>
            <a:r>
              <a:rPr lang="en-US"/>
              <a:t>Second level</a:t>
            </a:r>
          </a:p>
          <a:p>
            <a:pPr lvl="2"/>
            <a:r>
              <a:rPr lang="en-US"/>
              <a:t>Third level</a:t>
            </a:r>
          </a:p>
          <a:p>
            <a:pPr lvl="3"/>
            <a:r>
              <a:rPr lang="en-US"/>
              <a:t>Fourth level</a:t>
            </a:r>
          </a:p>
          <a:p>
            <a:pPr lvl="4"/>
            <a:r>
              <a:rPr lang="en-US"/>
              <a:t>Fifth level</a:t>
            </a:r>
          </a:p>
        </p:txBody>
      </p:sp>
      <p:pic>
        <p:nvPicPr>
          <p:cNvPr id="1028" name="Picture 11" descr="ident-small_4_onscreen_png"/>
          <p:cNvPicPr>
            <a:picLocks noChangeAspect="1" noChangeArrowheads="1"/>
          </p:cNvPicPr>
          <p:nvPr/>
        </p:nvPicPr>
        <p:blipFill>
          <a:blip r:embed="rId13">
            <a:lum bright="100000"/>
            <a:extLst>
              <a:ext uri="{28A0092B-C50C-407E-A947-70E740481C1C}">
                <a14:useLocalDpi xmlns:a14="http://schemas.microsoft.com/office/drawing/2010/main" val="0"/>
              </a:ext>
            </a:extLst>
          </a:blip>
          <a:srcRect/>
          <a:stretch>
            <a:fillRect/>
          </a:stretch>
        </p:blipFill>
        <p:spPr bwMode="black">
          <a:xfrm>
            <a:off x="457200" y="6094413"/>
            <a:ext cx="1143000" cy="4206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27" r:id="rId1"/>
    <p:sldLayoutId id="2147483817" r:id="rId2"/>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Lst>
  <p:txStyles>
    <p:titleStyle>
      <a:lvl1pPr algn="l" rtl="0" eaLnBrk="0" fontAlgn="base" hangingPunct="0">
        <a:spcBef>
          <a:spcPct val="0"/>
        </a:spcBef>
        <a:spcAft>
          <a:spcPct val="0"/>
        </a:spcAft>
        <a:defRPr sz="3600" b="1">
          <a:solidFill>
            <a:srgbClr val="FFFF99"/>
          </a:solidFill>
          <a:latin typeface="+mj-lt"/>
          <a:ea typeface="+mj-ea"/>
          <a:cs typeface="ＭＳ Ｐゴシック" charset="0"/>
        </a:defRPr>
      </a:lvl1pPr>
      <a:lvl2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2pPr>
      <a:lvl3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3pPr>
      <a:lvl4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4pPr>
      <a:lvl5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5pPr>
      <a:lvl6pPr marL="457200" algn="l" rtl="0" eaLnBrk="0" fontAlgn="base" hangingPunct="0">
        <a:spcBef>
          <a:spcPct val="0"/>
        </a:spcBef>
        <a:spcAft>
          <a:spcPct val="0"/>
        </a:spcAft>
        <a:defRPr sz="3600" b="1">
          <a:solidFill>
            <a:srgbClr val="FFFF99"/>
          </a:solidFill>
          <a:latin typeface="Arial" charset="0"/>
          <a:ea typeface="ＭＳ Ｐゴシック" charset="0"/>
        </a:defRPr>
      </a:lvl6pPr>
      <a:lvl7pPr marL="914400" algn="l" rtl="0" eaLnBrk="0" fontAlgn="base" hangingPunct="0">
        <a:spcBef>
          <a:spcPct val="0"/>
        </a:spcBef>
        <a:spcAft>
          <a:spcPct val="0"/>
        </a:spcAft>
        <a:defRPr sz="3600" b="1">
          <a:solidFill>
            <a:srgbClr val="FFFF99"/>
          </a:solidFill>
          <a:latin typeface="Arial" charset="0"/>
          <a:ea typeface="ＭＳ Ｐゴシック" charset="0"/>
        </a:defRPr>
      </a:lvl7pPr>
      <a:lvl8pPr marL="1371600" algn="l" rtl="0" eaLnBrk="0" fontAlgn="base" hangingPunct="0">
        <a:spcBef>
          <a:spcPct val="0"/>
        </a:spcBef>
        <a:spcAft>
          <a:spcPct val="0"/>
        </a:spcAft>
        <a:defRPr sz="3600" b="1">
          <a:solidFill>
            <a:srgbClr val="FFFF99"/>
          </a:solidFill>
          <a:latin typeface="Arial" charset="0"/>
          <a:ea typeface="ＭＳ Ｐゴシック" charset="0"/>
        </a:defRPr>
      </a:lvl8pPr>
      <a:lvl9pPr marL="1828800" algn="l" rtl="0" eaLnBrk="0" fontAlgn="base" hangingPunct="0">
        <a:spcBef>
          <a:spcPct val="0"/>
        </a:spcBef>
        <a:spcAft>
          <a:spcPct val="0"/>
        </a:spcAft>
        <a:defRPr sz="3600" b="1">
          <a:solidFill>
            <a:srgbClr val="FFFF99"/>
          </a:solidFill>
          <a:latin typeface="Arial" charset="0"/>
          <a:ea typeface="ＭＳ Ｐゴシック" charset="0"/>
        </a:defRPr>
      </a:lvl9pPr>
    </p:titleStyle>
    <p:bodyStyle>
      <a:lvl1pPr marL="342900" indent="-342900" algn="l" rtl="0" eaLnBrk="0" fontAlgn="base" hangingPunct="0">
        <a:spcBef>
          <a:spcPct val="20000"/>
        </a:spcBef>
        <a:spcAft>
          <a:spcPct val="0"/>
        </a:spcAft>
        <a:buClr>
          <a:srgbClr val="FFFF99"/>
        </a:buClr>
        <a:buSzPct val="125000"/>
        <a:buFont typeface="Wingdings" charset="0"/>
        <a:buChar char="§"/>
        <a:defRPr sz="2800" b="1">
          <a:solidFill>
            <a:schemeClr val="bg1"/>
          </a:solidFill>
          <a:latin typeface="+mn-lt"/>
          <a:ea typeface="+mn-ea"/>
          <a:cs typeface="ＭＳ Ｐゴシック" charset="0"/>
        </a:defRPr>
      </a:lvl1pPr>
      <a:lvl2pPr marL="742950" indent="-285750" algn="l" rtl="0" eaLnBrk="0" fontAlgn="base" hangingPunct="0">
        <a:spcBef>
          <a:spcPct val="20000"/>
        </a:spcBef>
        <a:spcAft>
          <a:spcPct val="0"/>
        </a:spcAft>
        <a:buClr>
          <a:srgbClr val="FFFF99"/>
        </a:buClr>
        <a:buSzPct val="125000"/>
        <a:buFont typeface="Wingdings" charset="0"/>
        <a:buChar char="§"/>
        <a:defRPr sz="2400" b="1">
          <a:solidFill>
            <a:schemeClr val="bg1"/>
          </a:solidFill>
          <a:latin typeface="+mn-lt"/>
          <a:ea typeface="+mn-ea"/>
        </a:defRPr>
      </a:lvl2pPr>
      <a:lvl3pPr marL="1143000" indent="-228600" algn="l" rtl="0" eaLnBrk="0" fontAlgn="base" hangingPunct="0">
        <a:spcBef>
          <a:spcPct val="20000"/>
        </a:spcBef>
        <a:spcAft>
          <a:spcPct val="0"/>
        </a:spcAft>
        <a:buClr>
          <a:srgbClr val="FFFF99"/>
        </a:buClr>
        <a:buSzPct val="125000"/>
        <a:buFont typeface="Wingdings" charset="0"/>
        <a:buChar char="§"/>
        <a:defRPr sz="2000" b="1">
          <a:solidFill>
            <a:schemeClr val="bg1"/>
          </a:solidFill>
          <a:latin typeface="+mn-lt"/>
          <a:ea typeface="+mn-ea"/>
        </a:defRPr>
      </a:lvl3pPr>
      <a:lvl4pPr marL="1600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4pPr>
      <a:lvl5pPr marL="20574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5pPr>
      <a:lvl6pPr marL="25146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6pPr>
      <a:lvl7pPr marL="29718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7pPr>
      <a:lvl8pPr marL="34290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8pPr>
      <a:lvl9pPr marL="3886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Rectangle 2"/>
          <p:cNvSpPr>
            <a:spLocks noGrp="1" noChangeArrowheads="1"/>
          </p:cNvSpPr>
          <p:nvPr>
            <p:ph type="ctrTitle"/>
          </p:nvPr>
        </p:nvSpPr>
        <p:spPr/>
        <p:txBody>
          <a:bodyPr/>
          <a:lstStyle/>
          <a:p>
            <a:pPr>
              <a:defRPr/>
            </a:pPr>
            <a:r>
              <a:rPr lang="en-US" dirty="0">
                <a:cs typeface="+mj-cs"/>
              </a:rPr>
              <a:t>MODFLOW 6—Unstructured Grids</a:t>
            </a:r>
          </a:p>
        </p:txBody>
      </p:sp>
      <p:sp>
        <p:nvSpPr>
          <p:cNvPr id="162819" name="Rectangle 3"/>
          <p:cNvSpPr>
            <a:spLocks noGrp="1" noChangeArrowheads="1"/>
          </p:cNvSpPr>
          <p:nvPr>
            <p:ph type="subTitle" idx="1"/>
          </p:nvPr>
        </p:nvSpPr>
        <p:spPr/>
        <p:txBody>
          <a:bodyPr/>
          <a:lstStyle/>
          <a:p>
            <a:pPr>
              <a:defRPr/>
            </a:pPr>
            <a:r>
              <a:rPr lang="en-US" dirty="0">
                <a:cs typeface="+mn-cs"/>
              </a:rPr>
              <a:t>Introduction to Groundwater Modeling using MODFLOW</a:t>
            </a:r>
          </a:p>
          <a:p>
            <a:pPr>
              <a:defRPr/>
            </a:pPr>
            <a:r>
              <a:rPr lang="en-US" dirty="0">
                <a:cs typeface="+mn-cs"/>
              </a:rPr>
              <a:t>September 11-15, 2023</a:t>
            </a:r>
            <a:br>
              <a:rPr lang="en-US" dirty="0">
                <a:cs typeface="+mn-cs"/>
              </a:rPr>
            </a:br>
            <a:r>
              <a:rPr lang="en-US" dirty="0">
                <a:cs typeface="+mn-cs"/>
              </a:rPr>
              <a:t>University of Memphis, Memphis, TN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XT3D</a:t>
            </a:r>
          </a:p>
        </p:txBody>
      </p:sp>
      <p:sp>
        <p:nvSpPr>
          <p:cNvPr id="3" name="Content Placeholder 2"/>
          <p:cNvSpPr>
            <a:spLocks noGrp="1"/>
          </p:cNvSpPr>
          <p:nvPr>
            <p:ph idx="1"/>
          </p:nvPr>
        </p:nvSpPr>
        <p:spPr/>
        <p:txBody>
          <a:bodyPr/>
          <a:lstStyle/>
          <a:p>
            <a:r>
              <a:rPr lang="en-US" dirty="0"/>
              <a:t>Sophisticated flow formulation designed to handle full 3D anisotropy</a:t>
            </a:r>
          </a:p>
          <a:p>
            <a:r>
              <a:rPr lang="en-US" dirty="0"/>
              <a:t>XT3D also improves flow solution for grids that do not honor the CVFD requirements</a:t>
            </a:r>
          </a:p>
        </p:txBody>
      </p:sp>
      <p:pic>
        <p:nvPicPr>
          <p:cNvPr id="4" name="Picture 3"/>
          <p:cNvPicPr>
            <a:picLocks noChangeAspect="1"/>
          </p:cNvPicPr>
          <p:nvPr/>
        </p:nvPicPr>
        <p:blipFill>
          <a:blip r:embed="rId2"/>
          <a:stretch>
            <a:fillRect/>
          </a:stretch>
        </p:blipFill>
        <p:spPr>
          <a:xfrm>
            <a:off x="1066800" y="3352800"/>
            <a:ext cx="3532273" cy="2606843"/>
          </a:xfrm>
          <a:prstGeom prst="rect">
            <a:avLst/>
          </a:prstGeom>
        </p:spPr>
      </p:pic>
      <p:pic>
        <p:nvPicPr>
          <p:cNvPr id="5" name="Picture 4"/>
          <p:cNvPicPr>
            <a:picLocks noChangeAspect="1"/>
          </p:cNvPicPr>
          <p:nvPr/>
        </p:nvPicPr>
        <p:blipFill>
          <a:blip r:embed="rId3"/>
          <a:stretch>
            <a:fillRect/>
          </a:stretch>
        </p:blipFill>
        <p:spPr>
          <a:xfrm>
            <a:off x="4946988" y="3376015"/>
            <a:ext cx="3435012" cy="2567585"/>
          </a:xfrm>
          <a:prstGeom prst="rect">
            <a:avLst/>
          </a:prstGeom>
        </p:spPr>
      </p:pic>
    </p:spTree>
    <p:extLst>
      <p:ext uri="{BB962C8B-B14F-4D97-AF65-F5344CB8AC3E}">
        <p14:creationId xmlns:p14="http://schemas.microsoft.com/office/powerpoint/2010/main" val="26523026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XT3D Solution</a:t>
            </a:r>
          </a:p>
        </p:txBody>
      </p:sp>
      <p:pic>
        <p:nvPicPr>
          <p:cNvPr id="5" name="Picture 4"/>
          <p:cNvPicPr>
            <a:picLocks noChangeAspect="1"/>
          </p:cNvPicPr>
          <p:nvPr/>
        </p:nvPicPr>
        <p:blipFill>
          <a:blip r:embed="rId2"/>
          <a:stretch>
            <a:fillRect/>
          </a:stretch>
        </p:blipFill>
        <p:spPr>
          <a:xfrm>
            <a:off x="762000" y="1669382"/>
            <a:ext cx="3661099" cy="3519237"/>
          </a:xfrm>
          <a:prstGeom prst="rect">
            <a:avLst/>
          </a:prstGeom>
        </p:spPr>
      </p:pic>
      <p:pic>
        <p:nvPicPr>
          <p:cNvPr id="6" name="Picture 5"/>
          <p:cNvPicPr>
            <a:picLocks noChangeAspect="1"/>
          </p:cNvPicPr>
          <p:nvPr/>
        </p:nvPicPr>
        <p:blipFill>
          <a:blip r:embed="rId3"/>
          <a:stretch>
            <a:fillRect/>
          </a:stretch>
        </p:blipFill>
        <p:spPr>
          <a:xfrm>
            <a:off x="4885457" y="595116"/>
            <a:ext cx="3801343" cy="5667768"/>
          </a:xfrm>
          <a:prstGeom prst="rect">
            <a:avLst/>
          </a:prstGeom>
        </p:spPr>
      </p:pic>
    </p:spTree>
    <p:extLst>
      <p:ext uri="{BB962C8B-B14F-4D97-AF65-F5344CB8AC3E}">
        <p14:creationId xmlns:p14="http://schemas.microsoft.com/office/powerpoint/2010/main" val="198589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Unstructured Grids in MODFLOW 6</a:t>
            </a:r>
          </a:p>
        </p:txBody>
      </p:sp>
      <p:sp>
        <p:nvSpPr>
          <p:cNvPr id="3" name="Content Placeholder 2"/>
          <p:cNvSpPr>
            <a:spLocks noGrp="1"/>
          </p:cNvSpPr>
          <p:nvPr>
            <p:ph idx="1"/>
          </p:nvPr>
        </p:nvSpPr>
        <p:spPr/>
        <p:txBody>
          <a:bodyPr/>
          <a:lstStyle/>
          <a:p>
            <a:r>
              <a:rPr lang="en-US" dirty="0"/>
              <a:t>Discretization by Vertices (DISV) Package</a:t>
            </a:r>
          </a:p>
          <a:p>
            <a:pPr lvl="1"/>
            <a:r>
              <a:rPr lang="en-US" dirty="0"/>
              <a:t>New in MODFLOW 6</a:t>
            </a:r>
          </a:p>
          <a:p>
            <a:r>
              <a:rPr lang="en-US" dirty="0"/>
              <a:t>Unstructured Discretization (DISU) Package</a:t>
            </a:r>
          </a:p>
          <a:p>
            <a:pPr lvl="1"/>
            <a:r>
              <a:rPr lang="en-US" dirty="0"/>
              <a:t>Patterned after approach in MODFLOW-USG</a:t>
            </a:r>
          </a:p>
          <a:p>
            <a:r>
              <a:rPr lang="en-US" dirty="0"/>
              <a:t>Multiple models</a:t>
            </a:r>
          </a:p>
        </p:txBody>
      </p:sp>
    </p:spTree>
    <p:extLst>
      <p:ext uri="{BB962C8B-B14F-4D97-AF65-F5344CB8AC3E}">
        <p14:creationId xmlns:p14="http://schemas.microsoft.com/office/powerpoint/2010/main" val="39430588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“CELLID”</a:t>
            </a:r>
          </a:p>
        </p:txBody>
      </p:sp>
      <p:sp>
        <p:nvSpPr>
          <p:cNvPr id="3" name="Content Placeholder 2"/>
          <p:cNvSpPr>
            <a:spLocks noGrp="1"/>
          </p:cNvSpPr>
          <p:nvPr>
            <p:ph idx="1"/>
          </p:nvPr>
        </p:nvSpPr>
        <p:spPr/>
        <p:txBody>
          <a:bodyPr/>
          <a:lstStyle/>
          <a:p>
            <a:r>
              <a:rPr lang="en-US" dirty="0"/>
              <a:t>Regular MODFLOW grid (DIS)</a:t>
            </a:r>
          </a:p>
          <a:p>
            <a:pPr marL="457200" lvl="1" indent="0">
              <a:buNone/>
            </a:pPr>
            <a:r>
              <a:rPr lang="en-US" dirty="0"/>
              <a:t>(LAYER, ROW, COLUMN)</a:t>
            </a:r>
          </a:p>
          <a:p>
            <a:endParaRPr lang="en-US" dirty="0"/>
          </a:p>
          <a:p>
            <a:r>
              <a:rPr lang="en-US" dirty="0"/>
              <a:t>Discretization by Vertices (DISV)</a:t>
            </a:r>
          </a:p>
          <a:p>
            <a:pPr marL="457200" lvl="1" indent="0">
              <a:buNone/>
            </a:pPr>
            <a:r>
              <a:rPr lang="en-US" dirty="0"/>
              <a:t>(LAYER, CELL#)</a:t>
            </a:r>
          </a:p>
          <a:p>
            <a:endParaRPr lang="en-US" dirty="0"/>
          </a:p>
          <a:p>
            <a:r>
              <a:rPr lang="en-US" dirty="0"/>
              <a:t>Unstructured Discretization (DISU)</a:t>
            </a:r>
          </a:p>
          <a:p>
            <a:pPr marL="457200" lvl="1" indent="0">
              <a:buNone/>
            </a:pPr>
            <a:r>
              <a:rPr lang="en-US" dirty="0"/>
              <a:t>(CELL NUMBER)</a:t>
            </a:r>
          </a:p>
        </p:txBody>
      </p:sp>
    </p:spTree>
    <p:extLst>
      <p:ext uri="{BB962C8B-B14F-4D97-AF65-F5344CB8AC3E}">
        <p14:creationId xmlns:p14="http://schemas.microsoft.com/office/powerpoint/2010/main" val="20803573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DISV package</a:t>
            </a:r>
          </a:p>
        </p:txBody>
      </p:sp>
      <p:sp>
        <p:nvSpPr>
          <p:cNvPr id="8" name="Text Placeholder 7"/>
          <p:cNvSpPr>
            <a:spLocks noGrp="1"/>
          </p:cNvSpPr>
          <p:nvPr>
            <p:ph type="body" idx="1"/>
          </p:nvPr>
        </p:nvSpPr>
        <p:spPr/>
        <p:txBody>
          <a:bodyPr/>
          <a:lstStyle/>
          <a:p>
            <a:endParaRPr lang="en-US"/>
          </a:p>
        </p:txBody>
      </p:sp>
    </p:spTree>
    <p:extLst>
      <p:ext uri="{BB962C8B-B14F-4D97-AF65-F5344CB8AC3E}">
        <p14:creationId xmlns:p14="http://schemas.microsoft.com/office/powerpoint/2010/main" val="42569336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Vertices and Cells</a:t>
            </a:r>
          </a:p>
        </p:txBody>
      </p:sp>
      <p:pic>
        <p:nvPicPr>
          <p:cNvPr id="2" name="Picture 1"/>
          <p:cNvPicPr>
            <a:picLocks noChangeAspect="1"/>
          </p:cNvPicPr>
          <p:nvPr/>
        </p:nvPicPr>
        <p:blipFill>
          <a:blip r:embed="rId2"/>
          <a:stretch>
            <a:fillRect/>
          </a:stretch>
        </p:blipFill>
        <p:spPr>
          <a:xfrm>
            <a:off x="2514600" y="1295400"/>
            <a:ext cx="3583614" cy="5152516"/>
          </a:xfrm>
          <a:prstGeom prst="rect">
            <a:avLst/>
          </a:prstGeom>
        </p:spPr>
      </p:pic>
    </p:spTree>
    <p:extLst>
      <p:ext uri="{BB962C8B-B14F-4D97-AF65-F5344CB8AC3E}">
        <p14:creationId xmlns:p14="http://schemas.microsoft.com/office/powerpoint/2010/main" val="27945424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DISU Package</a:t>
            </a:r>
          </a:p>
        </p:txBody>
      </p:sp>
      <p:sp>
        <p:nvSpPr>
          <p:cNvPr id="8" name="Text Placeholder 7"/>
          <p:cNvSpPr>
            <a:spLocks noGrp="1"/>
          </p:cNvSpPr>
          <p:nvPr>
            <p:ph type="body" idx="1"/>
          </p:nvPr>
        </p:nvSpPr>
        <p:spPr/>
        <p:txBody>
          <a:bodyPr/>
          <a:lstStyle/>
          <a:p>
            <a:endParaRPr lang="en-US"/>
          </a:p>
        </p:txBody>
      </p:sp>
      <p:pic>
        <p:nvPicPr>
          <p:cNvPr id="2" name="Picture 1"/>
          <p:cNvPicPr>
            <a:picLocks noChangeAspect="1"/>
          </p:cNvPicPr>
          <p:nvPr/>
        </p:nvPicPr>
        <p:blipFill>
          <a:blip r:embed="rId2"/>
          <a:stretch>
            <a:fillRect/>
          </a:stretch>
        </p:blipFill>
        <p:spPr>
          <a:xfrm>
            <a:off x="6039277" y="457200"/>
            <a:ext cx="2723723" cy="3519237"/>
          </a:xfrm>
          <a:prstGeom prst="rect">
            <a:avLst/>
          </a:prstGeom>
        </p:spPr>
      </p:pic>
    </p:spTree>
    <p:extLst>
      <p:ext uri="{BB962C8B-B14F-4D97-AF65-F5344CB8AC3E}">
        <p14:creationId xmlns:p14="http://schemas.microsoft.com/office/powerpoint/2010/main" val="16853399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DISU Connections</a:t>
            </a:r>
          </a:p>
        </p:txBody>
      </p:sp>
      <p:pic>
        <p:nvPicPr>
          <p:cNvPr id="2" name="Picture 1"/>
          <p:cNvPicPr>
            <a:picLocks noChangeAspect="1"/>
          </p:cNvPicPr>
          <p:nvPr/>
        </p:nvPicPr>
        <p:blipFill>
          <a:blip r:embed="rId2"/>
          <a:stretch>
            <a:fillRect/>
          </a:stretch>
        </p:blipFill>
        <p:spPr>
          <a:xfrm>
            <a:off x="228600" y="1447800"/>
            <a:ext cx="4429706" cy="4258277"/>
          </a:xfrm>
          <a:prstGeom prst="rect">
            <a:avLst/>
          </a:prstGeom>
        </p:spPr>
      </p:pic>
      <p:pic>
        <p:nvPicPr>
          <p:cNvPr id="6" name="Picture 5"/>
          <p:cNvPicPr>
            <a:picLocks noChangeAspect="1"/>
          </p:cNvPicPr>
          <p:nvPr/>
        </p:nvPicPr>
        <p:blipFill>
          <a:blip r:embed="rId3"/>
          <a:stretch>
            <a:fillRect/>
          </a:stretch>
        </p:blipFill>
        <p:spPr>
          <a:xfrm>
            <a:off x="4394200" y="1447800"/>
            <a:ext cx="4597400" cy="4267200"/>
          </a:xfrm>
          <a:prstGeom prst="rect">
            <a:avLst/>
          </a:prstGeom>
        </p:spPr>
      </p:pic>
    </p:spTree>
    <p:extLst>
      <p:ext uri="{BB962C8B-B14F-4D97-AF65-F5344CB8AC3E}">
        <p14:creationId xmlns:p14="http://schemas.microsoft.com/office/powerpoint/2010/main" val="23580095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DISU Vertically Staggered Connections</a:t>
            </a:r>
          </a:p>
        </p:txBody>
      </p:sp>
      <p:pic>
        <p:nvPicPr>
          <p:cNvPr id="3" name="Picture 2"/>
          <p:cNvPicPr>
            <a:picLocks noChangeAspect="1"/>
          </p:cNvPicPr>
          <p:nvPr/>
        </p:nvPicPr>
        <p:blipFill>
          <a:blip r:embed="rId2"/>
          <a:stretch>
            <a:fillRect/>
          </a:stretch>
        </p:blipFill>
        <p:spPr>
          <a:xfrm>
            <a:off x="2095690" y="1371600"/>
            <a:ext cx="5406390" cy="4037330"/>
          </a:xfrm>
          <a:prstGeom prst="rect">
            <a:avLst/>
          </a:prstGeom>
        </p:spPr>
      </p:pic>
      <p:sp>
        <p:nvSpPr>
          <p:cNvPr id="4" name="TextBox 3"/>
          <p:cNvSpPr txBox="1"/>
          <p:nvPr/>
        </p:nvSpPr>
        <p:spPr>
          <a:xfrm>
            <a:off x="1981200" y="5562600"/>
            <a:ext cx="6477000" cy="830997"/>
          </a:xfrm>
          <a:prstGeom prst="rect">
            <a:avLst/>
          </a:prstGeom>
          <a:noFill/>
        </p:spPr>
        <p:txBody>
          <a:bodyPr wrap="square" rtlCol="0">
            <a:spAutoFit/>
          </a:bodyPr>
          <a:lstStyle/>
          <a:p>
            <a:r>
              <a:rPr lang="en-US" sz="2400" dirty="0">
                <a:solidFill>
                  <a:schemeClr val="bg1"/>
                </a:solidFill>
              </a:rPr>
              <a:t>Cell can be connected to more than one cell in a single horizontal direction</a:t>
            </a:r>
          </a:p>
        </p:txBody>
      </p:sp>
    </p:spTree>
    <p:extLst>
      <p:ext uri="{BB962C8B-B14F-4D97-AF65-F5344CB8AC3E}">
        <p14:creationId xmlns:p14="http://schemas.microsoft.com/office/powerpoint/2010/main" val="10859400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Connection Properties</a:t>
            </a:r>
          </a:p>
        </p:txBody>
      </p:sp>
      <p:pic>
        <p:nvPicPr>
          <p:cNvPr id="3" name="Picture 2"/>
          <p:cNvPicPr>
            <a:picLocks noChangeAspect="1"/>
          </p:cNvPicPr>
          <p:nvPr/>
        </p:nvPicPr>
        <p:blipFill>
          <a:blip r:embed="rId2"/>
          <a:stretch>
            <a:fillRect/>
          </a:stretch>
        </p:blipFill>
        <p:spPr>
          <a:xfrm>
            <a:off x="6019800" y="228600"/>
            <a:ext cx="1576248" cy="6234545"/>
          </a:xfrm>
          <a:prstGeom prst="rect">
            <a:avLst/>
          </a:prstGeom>
        </p:spPr>
      </p:pic>
      <p:sp>
        <p:nvSpPr>
          <p:cNvPr id="5" name="Rectangle 4"/>
          <p:cNvSpPr/>
          <p:nvPr/>
        </p:nvSpPr>
        <p:spPr bwMode="auto">
          <a:xfrm>
            <a:off x="1295400" y="1752600"/>
            <a:ext cx="838200" cy="762000"/>
          </a:xfrm>
          <a:prstGeom prst="rect">
            <a:avLst/>
          </a:prstGeom>
          <a:noFill/>
          <a:ln w="127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7" name="TextBox 6"/>
          <p:cNvSpPr txBox="1"/>
          <p:nvPr/>
        </p:nvSpPr>
        <p:spPr>
          <a:xfrm>
            <a:off x="1511250" y="1752600"/>
            <a:ext cx="469950" cy="707886"/>
          </a:xfrm>
          <a:prstGeom prst="rect">
            <a:avLst/>
          </a:prstGeom>
          <a:noFill/>
        </p:spPr>
        <p:txBody>
          <a:bodyPr wrap="none" rtlCol="0">
            <a:spAutoFit/>
          </a:bodyPr>
          <a:lstStyle/>
          <a:p>
            <a:r>
              <a:rPr lang="en-US" dirty="0">
                <a:solidFill>
                  <a:srgbClr val="FFFFFF"/>
                </a:solidFill>
              </a:rPr>
              <a:t>1</a:t>
            </a:r>
          </a:p>
        </p:txBody>
      </p:sp>
      <p:sp>
        <p:nvSpPr>
          <p:cNvPr id="8" name="Rectangle 7"/>
          <p:cNvSpPr/>
          <p:nvPr/>
        </p:nvSpPr>
        <p:spPr bwMode="auto">
          <a:xfrm>
            <a:off x="2133600" y="1752600"/>
            <a:ext cx="838200" cy="762000"/>
          </a:xfrm>
          <a:prstGeom prst="rect">
            <a:avLst/>
          </a:prstGeom>
          <a:noFill/>
          <a:ln w="127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9" name="TextBox 8"/>
          <p:cNvSpPr txBox="1"/>
          <p:nvPr/>
        </p:nvSpPr>
        <p:spPr>
          <a:xfrm>
            <a:off x="2349450" y="1752600"/>
            <a:ext cx="469950" cy="707886"/>
          </a:xfrm>
          <a:prstGeom prst="rect">
            <a:avLst/>
          </a:prstGeom>
          <a:noFill/>
        </p:spPr>
        <p:txBody>
          <a:bodyPr wrap="none" rtlCol="0">
            <a:spAutoFit/>
          </a:bodyPr>
          <a:lstStyle/>
          <a:p>
            <a:r>
              <a:rPr lang="en-US" dirty="0">
                <a:solidFill>
                  <a:srgbClr val="FFFFFF"/>
                </a:solidFill>
              </a:rPr>
              <a:t>2</a:t>
            </a:r>
          </a:p>
        </p:txBody>
      </p:sp>
      <p:sp>
        <p:nvSpPr>
          <p:cNvPr id="10" name="Rectangle 9"/>
          <p:cNvSpPr/>
          <p:nvPr/>
        </p:nvSpPr>
        <p:spPr bwMode="auto">
          <a:xfrm>
            <a:off x="2971800" y="1752600"/>
            <a:ext cx="838200" cy="762000"/>
          </a:xfrm>
          <a:prstGeom prst="rect">
            <a:avLst/>
          </a:prstGeom>
          <a:noFill/>
          <a:ln w="127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11" name="TextBox 10"/>
          <p:cNvSpPr txBox="1"/>
          <p:nvPr/>
        </p:nvSpPr>
        <p:spPr>
          <a:xfrm>
            <a:off x="3187650" y="1752600"/>
            <a:ext cx="469950" cy="707886"/>
          </a:xfrm>
          <a:prstGeom prst="rect">
            <a:avLst/>
          </a:prstGeom>
          <a:noFill/>
        </p:spPr>
        <p:txBody>
          <a:bodyPr wrap="none" rtlCol="0">
            <a:spAutoFit/>
          </a:bodyPr>
          <a:lstStyle/>
          <a:p>
            <a:r>
              <a:rPr lang="en-US" dirty="0">
                <a:solidFill>
                  <a:srgbClr val="FFFFFF"/>
                </a:solidFill>
              </a:rPr>
              <a:t>3</a:t>
            </a:r>
          </a:p>
        </p:txBody>
      </p:sp>
      <p:sp>
        <p:nvSpPr>
          <p:cNvPr id="12" name="Rectangle 11"/>
          <p:cNvSpPr/>
          <p:nvPr/>
        </p:nvSpPr>
        <p:spPr bwMode="auto">
          <a:xfrm>
            <a:off x="1295400" y="2514600"/>
            <a:ext cx="838200" cy="762000"/>
          </a:xfrm>
          <a:prstGeom prst="rect">
            <a:avLst/>
          </a:prstGeom>
          <a:noFill/>
          <a:ln w="127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13" name="TextBox 12"/>
          <p:cNvSpPr txBox="1"/>
          <p:nvPr/>
        </p:nvSpPr>
        <p:spPr>
          <a:xfrm>
            <a:off x="1511250" y="2514600"/>
            <a:ext cx="469950" cy="707886"/>
          </a:xfrm>
          <a:prstGeom prst="rect">
            <a:avLst/>
          </a:prstGeom>
          <a:noFill/>
        </p:spPr>
        <p:txBody>
          <a:bodyPr wrap="none" rtlCol="0">
            <a:spAutoFit/>
          </a:bodyPr>
          <a:lstStyle/>
          <a:p>
            <a:r>
              <a:rPr lang="en-US" dirty="0">
                <a:solidFill>
                  <a:srgbClr val="FFFFFF"/>
                </a:solidFill>
              </a:rPr>
              <a:t>4</a:t>
            </a:r>
          </a:p>
        </p:txBody>
      </p:sp>
      <p:sp>
        <p:nvSpPr>
          <p:cNvPr id="14" name="Rectangle 13"/>
          <p:cNvSpPr/>
          <p:nvPr/>
        </p:nvSpPr>
        <p:spPr bwMode="auto">
          <a:xfrm>
            <a:off x="2133600" y="2514600"/>
            <a:ext cx="838200" cy="762000"/>
          </a:xfrm>
          <a:prstGeom prst="rect">
            <a:avLst/>
          </a:prstGeom>
          <a:noFill/>
          <a:ln w="127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15" name="TextBox 14"/>
          <p:cNvSpPr txBox="1"/>
          <p:nvPr/>
        </p:nvSpPr>
        <p:spPr>
          <a:xfrm>
            <a:off x="2349450" y="2514600"/>
            <a:ext cx="469950" cy="707886"/>
          </a:xfrm>
          <a:prstGeom prst="rect">
            <a:avLst/>
          </a:prstGeom>
          <a:noFill/>
        </p:spPr>
        <p:txBody>
          <a:bodyPr wrap="none" rtlCol="0">
            <a:spAutoFit/>
          </a:bodyPr>
          <a:lstStyle/>
          <a:p>
            <a:r>
              <a:rPr lang="en-US" dirty="0">
                <a:solidFill>
                  <a:srgbClr val="FFFFFF"/>
                </a:solidFill>
              </a:rPr>
              <a:t>5</a:t>
            </a:r>
          </a:p>
        </p:txBody>
      </p:sp>
      <p:sp>
        <p:nvSpPr>
          <p:cNvPr id="16" name="Rectangle 15"/>
          <p:cNvSpPr/>
          <p:nvPr/>
        </p:nvSpPr>
        <p:spPr bwMode="auto">
          <a:xfrm>
            <a:off x="2971800" y="2514600"/>
            <a:ext cx="838200" cy="762000"/>
          </a:xfrm>
          <a:prstGeom prst="rect">
            <a:avLst/>
          </a:prstGeom>
          <a:noFill/>
          <a:ln w="127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17" name="TextBox 16"/>
          <p:cNvSpPr txBox="1"/>
          <p:nvPr/>
        </p:nvSpPr>
        <p:spPr>
          <a:xfrm>
            <a:off x="3187650" y="2514600"/>
            <a:ext cx="469950" cy="707886"/>
          </a:xfrm>
          <a:prstGeom prst="rect">
            <a:avLst/>
          </a:prstGeom>
          <a:noFill/>
        </p:spPr>
        <p:txBody>
          <a:bodyPr wrap="none" rtlCol="0">
            <a:spAutoFit/>
          </a:bodyPr>
          <a:lstStyle/>
          <a:p>
            <a:r>
              <a:rPr lang="en-US" dirty="0">
                <a:solidFill>
                  <a:srgbClr val="FFFFFF"/>
                </a:solidFill>
              </a:rPr>
              <a:t>6</a:t>
            </a:r>
          </a:p>
        </p:txBody>
      </p:sp>
      <p:sp>
        <p:nvSpPr>
          <p:cNvPr id="18" name="Rectangle 17"/>
          <p:cNvSpPr/>
          <p:nvPr/>
        </p:nvSpPr>
        <p:spPr bwMode="auto">
          <a:xfrm>
            <a:off x="1295400" y="3276600"/>
            <a:ext cx="838200" cy="762000"/>
          </a:xfrm>
          <a:prstGeom prst="rect">
            <a:avLst/>
          </a:prstGeom>
          <a:noFill/>
          <a:ln w="127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19" name="TextBox 18"/>
          <p:cNvSpPr txBox="1"/>
          <p:nvPr/>
        </p:nvSpPr>
        <p:spPr>
          <a:xfrm>
            <a:off x="1511250" y="3276600"/>
            <a:ext cx="469950" cy="707886"/>
          </a:xfrm>
          <a:prstGeom prst="rect">
            <a:avLst/>
          </a:prstGeom>
          <a:noFill/>
        </p:spPr>
        <p:txBody>
          <a:bodyPr wrap="none" rtlCol="0">
            <a:spAutoFit/>
          </a:bodyPr>
          <a:lstStyle/>
          <a:p>
            <a:r>
              <a:rPr lang="en-US" dirty="0">
                <a:solidFill>
                  <a:srgbClr val="FFFFFF"/>
                </a:solidFill>
              </a:rPr>
              <a:t>7</a:t>
            </a:r>
          </a:p>
        </p:txBody>
      </p:sp>
      <p:sp>
        <p:nvSpPr>
          <p:cNvPr id="20" name="Rectangle 19"/>
          <p:cNvSpPr/>
          <p:nvPr/>
        </p:nvSpPr>
        <p:spPr bwMode="auto">
          <a:xfrm>
            <a:off x="2133600" y="3276600"/>
            <a:ext cx="838200" cy="762000"/>
          </a:xfrm>
          <a:prstGeom prst="rect">
            <a:avLst/>
          </a:prstGeom>
          <a:noFill/>
          <a:ln w="127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1" name="TextBox 20"/>
          <p:cNvSpPr txBox="1"/>
          <p:nvPr/>
        </p:nvSpPr>
        <p:spPr>
          <a:xfrm>
            <a:off x="2349450" y="3276600"/>
            <a:ext cx="469950" cy="707886"/>
          </a:xfrm>
          <a:prstGeom prst="rect">
            <a:avLst/>
          </a:prstGeom>
          <a:noFill/>
        </p:spPr>
        <p:txBody>
          <a:bodyPr wrap="none" rtlCol="0">
            <a:spAutoFit/>
          </a:bodyPr>
          <a:lstStyle/>
          <a:p>
            <a:r>
              <a:rPr lang="en-US" dirty="0">
                <a:solidFill>
                  <a:srgbClr val="FFFFFF"/>
                </a:solidFill>
              </a:rPr>
              <a:t>8</a:t>
            </a:r>
          </a:p>
        </p:txBody>
      </p:sp>
      <p:sp>
        <p:nvSpPr>
          <p:cNvPr id="22" name="Rectangle 21"/>
          <p:cNvSpPr/>
          <p:nvPr/>
        </p:nvSpPr>
        <p:spPr bwMode="auto">
          <a:xfrm>
            <a:off x="2971800" y="3276600"/>
            <a:ext cx="838200" cy="762000"/>
          </a:xfrm>
          <a:prstGeom prst="rect">
            <a:avLst/>
          </a:prstGeom>
          <a:noFill/>
          <a:ln w="127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3" name="TextBox 22"/>
          <p:cNvSpPr txBox="1"/>
          <p:nvPr/>
        </p:nvSpPr>
        <p:spPr>
          <a:xfrm>
            <a:off x="3187650" y="3276600"/>
            <a:ext cx="469950" cy="707886"/>
          </a:xfrm>
          <a:prstGeom prst="rect">
            <a:avLst/>
          </a:prstGeom>
          <a:noFill/>
        </p:spPr>
        <p:txBody>
          <a:bodyPr wrap="none" rtlCol="0">
            <a:spAutoFit/>
          </a:bodyPr>
          <a:lstStyle/>
          <a:p>
            <a:r>
              <a:rPr lang="en-US" dirty="0">
                <a:solidFill>
                  <a:srgbClr val="FFFFFF"/>
                </a:solidFill>
              </a:rPr>
              <a:t>9</a:t>
            </a:r>
          </a:p>
        </p:txBody>
      </p:sp>
    </p:spTree>
    <p:extLst>
      <p:ext uri="{BB962C8B-B14F-4D97-AF65-F5344CB8AC3E}">
        <p14:creationId xmlns:p14="http://schemas.microsoft.com/office/powerpoint/2010/main" val="27717658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Unstructured Grids</a:t>
            </a:r>
          </a:p>
        </p:txBody>
      </p:sp>
      <p:sp>
        <p:nvSpPr>
          <p:cNvPr id="3" name="Content Placeholder 2"/>
          <p:cNvSpPr>
            <a:spLocks noGrp="1"/>
          </p:cNvSpPr>
          <p:nvPr>
            <p:ph idx="1"/>
          </p:nvPr>
        </p:nvSpPr>
        <p:spPr/>
        <p:txBody>
          <a:bodyPr/>
          <a:lstStyle/>
          <a:p>
            <a:r>
              <a:rPr lang="en-US" sz="2400" dirty="0"/>
              <a:t>Definitions</a:t>
            </a:r>
          </a:p>
          <a:p>
            <a:pPr lvl="1"/>
            <a:r>
              <a:rPr lang="en-US" sz="2000" dirty="0"/>
              <a:t>1.  Cell can be connected to any number of surrounding cells</a:t>
            </a:r>
          </a:p>
          <a:p>
            <a:pPr lvl="1"/>
            <a:r>
              <a:rPr lang="en-US" sz="2000" dirty="0"/>
              <a:t>2.  Not a regular MODFLOW grid</a:t>
            </a:r>
          </a:p>
          <a:p>
            <a:r>
              <a:rPr lang="en-US" sz="2400" dirty="0"/>
              <a:t>Why use them?</a:t>
            </a:r>
          </a:p>
          <a:p>
            <a:pPr lvl="1"/>
            <a:r>
              <a:rPr lang="en-US" sz="2000" dirty="0"/>
              <a:t>Grid can conform to irregular model domain boundaries</a:t>
            </a:r>
          </a:p>
          <a:p>
            <a:pPr lvl="1"/>
            <a:r>
              <a:rPr lang="en-US" sz="2000" dirty="0"/>
              <a:t>Resolution can be added in areas of interest</a:t>
            </a:r>
          </a:p>
          <a:p>
            <a:r>
              <a:rPr lang="en-US" sz="2400" dirty="0"/>
              <a:t>Why not use them?</a:t>
            </a:r>
          </a:p>
          <a:p>
            <a:pPr lvl="1"/>
            <a:r>
              <a:rPr lang="en-US" sz="2000" dirty="0"/>
              <a:t>More complicated to work with</a:t>
            </a:r>
          </a:p>
          <a:p>
            <a:pPr lvl="1"/>
            <a:r>
              <a:rPr lang="en-US" sz="2000" dirty="0"/>
              <a:t>Poor grid design can lead to errors in the flow solution that are difficult to find and quantify</a:t>
            </a:r>
          </a:p>
        </p:txBody>
      </p:sp>
    </p:spTree>
    <p:extLst>
      <p:ext uri="{BB962C8B-B14F-4D97-AF65-F5344CB8AC3E}">
        <p14:creationId xmlns:p14="http://schemas.microsoft.com/office/powerpoint/2010/main" val="32940370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CVFD Requirements</a:t>
            </a:r>
          </a:p>
        </p:txBody>
      </p:sp>
      <p:pic>
        <p:nvPicPr>
          <p:cNvPr id="6" name="Picture 5"/>
          <p:cNvPicPr>
            <a:picLocks noChangeAspect="1"/>
          </p:cNvPicPr>
          <p:nvPr/>
        </p:nvPicPr>
        <p:blipFill>
          <a:blip r:embed="rId2"/>
          <a:stretch>
            <a:fillRect/>
          </a:stretch>
        </p:blipFill>
        <p:spPr>
          <a:xfrm>
            <a:off x="5105400" y="1143000"/>
            <a:ext cx="3471946" cy="5152516"/>
          </a:xfrm>
          <a:prstGeom prst="rect">
            <a:avLst/>
          </a:prstGeom>
        </p:spPr>
      </p:pic>
      <p:sp>
        <p:nvSpPr>
          <p:cNvPr id="7" name="TextBox 6"/>
          <p:cNvSpPr txBox="1"/>
          <p:nvPr/>
        </p:nvSpPr>
        <p:spPr>
          <a:xfrm>
            <a:off x="228600" y="2501205"/>
            <a:ext cx="3276600" cy="1384995"/>
          </a:xfrm>
          <a:prstGeom prst="rect">
            <a:avLst/>
          </a:prstGeom>
          <a:noFill/>
        </p:spPr>
        <p:txBody>
          <a:bodyPr wrap="square" rtlCol="0">
            <a:spAutoFit/>
          </a:bodyPr>
          <a:lstStyle/>
          <a:p>
            <a:r>
              <a:rPr lang="en-US" sz="2800" dirty="0">
                <a:solidFill>
                  <a:schemeClr val="bg1"/>
                </a:solidFill>
              </a:rPr>
              <a:t>Connecting line bisects shared cell face at right angle</a:t>
            </a:r>
          </a:p>
        </p:txBody>
      </p:sp>
      <p:sp>
        <p:nvSpPr>
          <p:cNvPr id="8" name="TextBox 7"/>
          <p:cNvSpPr txBox="1"/>
          <p:nvPr/>
        </p:nvSpPr>
        <p:spPr>
          <a:xfrm>
            <a:off x="2362200" y="4734580"/>
            <a:ext cx="3276600" cy="523220"/>
          </a:xfrm>
          <a:prstGeom prst="rect">
            <a:avLst/>
          </a:prstGeom>
          <a:noFill/>
        </p:spPr>
        <p:txBody>
          <a:bodyPr wrap="square" rtlCol="0">
            <a:spAutoFit/>
          </a:bodyPr>
          <a:lstStyle/>
          <a:p>
            <a:r>
              <a:rPr lang="en-US" sz="2800" dirty="0">
                <a:solidFill>
                  <a:schemeClr val="bg1"/>
                </a:solidFill>
              </a:rPr>
              <a:t>Possible issues</a:t>
            </a:r>
          </a:p>
        </p:txBody>
      </p:sp>
      <p:sp>
        <p:nvSpPr>
          <p:cNvPr id="9" name="TextBox 8"/>
          <p:cNvSpPr txBox="1"/>
          <p:nvPr/>
        </p:nvSpPr>
        <p:spPr>
          <a:xfrm>
            <a:off x="3962400" y="2209800"/>
            <a:ext cx="3276600" cy="523220"/>
          </a:xfrm>
          <a:prstGeom prst="rect">
            <a:avLst/>
          </a:prstGeom>
          <a:noFill/>
        </p:spPr>
        <p:txBody>
          <a:bodyPr wrap="square" rtlCol="0">
            <a:spAutoFit/>
          </a:bodyPr>
          <a:lstStyle/>
          <a:p>
            <a:r>
              <a:rPr lang="en-US" sz="2800" dirty="0">
                <a:solidFill>
                  <a:schemeClr val="bg1"/>
                </a:solidFill>
              </a:rPr>
              <a:t>Good</a:t>
            </a:r>
          </a:p>
        </p:txBody>
      </p:sp>
    </p:spTree>
    <p:extLst>
      <p:ext uri="{BB962C8B-B14F-4D97-AF65-F5344CB8AC3E}">
        <p14:creationId xmlns:p14="http://schemas.microsoft.com/office/powerpoint/2010/main" val="37348048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Unstructured Grids</a:t>
            </a:r>
          </a:p>
        </p:txBody>
      </p:sp>
      <p:sp>
        <p:nvSpPr>
          <p:cNvPr id="3" name="Content Placeholder 2"/>
          <p:cNvSpPr>
            <a:spLocks noGrp="1"/>
          </p:cNvSpPr>
          <p:nvPr>
            <p:ph idx="1"/>
          </p:nvPr>
        </p:nvSpPr>
        <p:spPr/>
        <p:txBody>
          <a:bodyPr/>
          <a:lstStyle/>
          <a:p>
            <a:r>
              <a:rPr lang="en-US" dirty="0"/>
              <a:t>Rectangular based</a:t>
            </a:r>
          </a:p>
          <a:p>
            <a:pPr lvl="1"/>
            <a:r>
              <a:rPr lang="en-US" dirty="0" err="1"/>
              <a:t>Quadpatch</a:t>
            </a:r>
            <a:endParaRPr lang="en-US" dirty="0"/>
          </a:p>
          <a:p>
            <a:pPr lvl="1"/>
            <a:r>
              <a:rPr lang="en-US" dirty="0" err="1"/>
              <a:t>Quadtree</a:t>
            </a:r>
            <a:r>
              <a:rPr lang="en-US" dirty="0"/>
              <a:t> / </a:t>
            </a:r>
            <a:r>
              <a:rPr lang="en-US" dirty="0" err="1"/>
              <a:t>Octree</a:t>
            </a:r>
            <a:endParaRPr lang="en-US" dirty="0"/>
          </a:p>
          <a:p>
            <a:r>
              <a:rPr lang="en-US" dirty="0"/>
              <a:t>Triangular</a:t>
            </a:r>
          </a:p>
          <a:p>
            <a:r>
              <a:rPr lang="en-US" dirty="0" err="1"/>
              <a:t>Voronoi</a:t>
            </a:r>
            <a:endParaRPr lang="en-US" dirty="0"/>
          </a:p>
          <a:p>
            <a:r>
              <a:rPr lang="en-US" dirty="0"/>
              <a:t>Others</a:t>
            </a:r>
          </a:p>
        </p:txBody>
      </p:sp>
      <p:pic>
        <p:nvPicPr>
          <p:cNvPr id="4" name="Picture 3"/>
          <p:cNvPicPr>
            <a:picLocks noChangeAspect="1"/>
          </p:cNvPicPr>
          <p:nvPr/>
        </p:nvPicPr>
        <p:blipFill>
          <a:blip r:embed="rId2"/>
          <a:stretch>
            <a:fillRect/>
          </a:stretch>
        </p:blipFill>
        <p:spPr>
          <a:xfrm>
            <a:off x="4598068" y="1447800"/>
            <a:ext cx="1955132" cy="1792205"/>
          </a:xfrm>
          <a:prstGeom prst="rect">
            <a:avLst/>
          </a:prstGeom>
        </p:spPr>
      </p:pic>
      <p:pic>
        <p:nvPicPr>
          <p:cNvPr id="5" name="Picture 4"/>
          <p:cNvPicPr>
            <a:picLocks noChangeAspect="1"/>
          </p:cNvPicPr>
          <p:nvPr/>
        </p:nvPicPr>
        <p:blipFill>
          <a:blip r:embed="rId3"/>
          <a:stretch>
            <a:fillRect/>
          </a:stretch>
        </p:blipFill>
        <p:spPr>
          <a:xfrm>
            <a:off x="6858000" y="3962400"/>
            <a:ext cx="2157814" cy="1964256"/>
          </a:xfrm>
          <a:prstGeom prst="rect">
            <a:avLst/>
          </a:prstGeom>
        </p:spPr>
      </p:pic>
      <p:pic>
        <p:nvPicPr>
          <p:cNvPr id="6" name="Picture 5"/>
          <p:cNvPicPr>
            <a:picLocks noChangeAspect="1"/>
          </p:cNvPicPr>
          <p:nvPr/>
        </p:nvPicPr>
        <p:blipFill>
          <a:blip r:embed="rId4"/>
          <a:stretch>
            <a:fillRect/>
          </a:stretch>
        </p:blipFill>
        <p:spPr>
          <a:xfrm>
            <a:off x="7149211" y="1038699"/>
            <a:ext cx="1805239" cy="1909513"/>
          </a:xfrm>
          <a:prstGeom prst="rect">
            <a:avLst/>
          </a:prstGeom>
        </p:spPr>
      </p:pic>
      <p:pic>
        <p:nvPicPr>
          <p:cNvPr id="7" name="Picture 6"/>
          <p:cNvPicPr>
            <a:picLocks noChangeAspect="1"/>
          </p:cNvPicPr>
          <p:nvPr/>
        </p:nvPicPr>
        <p:blipFill>
          <a:blip r:embed="rId5"/>
          <a:stretch>
            <a:fillRect/>
          </a:stretch>
        </p:blipFill>
        <p:spPr>
          <a:xfrm>
            <a:off x="457200" y="4826232"/>
            <a:ext cx="2799424" cy="1726968"/>
          </a:xfrm>
          <a:prstGeom prst="rect">
            <a:avLst/>
          </a:prstGeom>
        </p:spPr>
      </p:pic>
      <p:pic>
        <p:nvPicPr>
          <p:cNvPr id="8" name="Picture 7"/>
          <p:cNvPicPr>
            <a:picLocks noChangeAspect="1"/>
          </p:cNvPicPr>
          <p:nvPr/>
        </p:nvPicPr>
        <p:blipFill>
          <a:blip r:embed="rId6"/>
          <a:stretch>
            <a:fillRect/>
          </a:stretch>
        </p:blipFill>
        <p:spPr>
          <a:xfrm>
            <a:off x="3657600" y="3810000"/>
            <a:ext cx="2783652" cy="1695425"/>
          </a:xfrm>
          <a:prstGeom prst="rect">
            <a:avLst/>
          </a:prstGeom>
        </p:spPr>
      </p:pic>
    </p:spTree>
    <p:extLst>
      <p:ext uri="{BB962C8B-B14F-4D97-AF65-F5344CB8AC3E}">
        <p14:creationId xmlns:p14="http://schemas.microsoft.com/office/powerpoint/2010/main" val="24603217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Consequences of Poor Grids</a:t>
            </a:r>
          </a:p>
        </p:txBody>
      </p:sp>
      <p:pic>
        <p:nvPicPr>
          <p:cNvPr id="5" name="Picture 4"/>
          <p:cNvPicPr>
            <a:picLocks noChangeAspect="1"/>
          </p:cNvPicPr>
          <p:nvPr/>
        </p:nvPicPr>
        <p:blipFill>
          <a:blip r:embed="rId2"/>
          <a:stretch>
            <a:fillRect/>
          </a:stretch>
        </p:blipFill>
        <p:spPr>
          <a:xfrm>
            <a:off x="1914465" y="1114032"/>
            <a:ext cx="5476935" cy="5667768"/>
          </a:xfrm>
          <a:prstGeom prst="rect">
            <a:avLst/>
          </a:prstGeom>
        </p:spPr>
      </p:pic>
    </p:spTree>
    <p:extLst>
      <p:ext uri="{BB962C8B-B14F-4D97-AF65-F5344CB8AC3E}">
        <p14:creationId xmlns:p14="http://schemas.microsoft.com/office/powerpoint/2010/main" val="26027197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Consequences of Poor Grids</a:t>
            </a:r>
          </a:p>
        </p:txBody>
      </p:sp>
      <p:pic>
        <p:nvPicPr>
          <p:cNvPr id="6" name="Picture 5"/>
          <p:cNvPicPr>
            <a:picLocks noChangeAspect="1"/>
          </p:cNvPicPr>
          <p:nvPr/>
        </p:nvPicPr>
        <p:blipFill>
          <a:blip r:embed="rId2"/>
          <a:stretch>
            <a:fillRect/>
          </a:stretch>
        </p:blipFill>
        <p:spPr>
          <a:xfrm>
            <a:off x="1800248" y="1066800"/>
            <a:ext cx="6886552" cy="5667768"/>
          </a:xfrm>
          <a:prstGeom prst="rect">
            <a:avLst/>
          </a:prstGeom>
        </p:spPr>
      </p:pic>
    </p:spTree>
    <p:extLst>
      <p:ext uri="{BB962C8B-B14F-4D97-AF65-F5344CB8AC3E}">
        <p14:creationId xmlns:p14="http://schemas.microsoft.com/office/powerpoint/2010/main" val="17913502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Ghost-Node Correction</a:t>
            </a:r>
          </a:p>
        </p:txBody>
      </p:sp>
      <p:sp>
        <p:nvSpPr>
          <p:cNvPr id="3" name="Content Placeholder 2"/>
          <p:cNvSpPr>
            <a:spLocks noGrp="1"/>
          </p:cNvSpPr>
          <p:nvPr>
            <p:ph idx="1"/>
          </p:nvPr>
        </p:nvSpPr>
        <p:spPr/>
        <p:txBody>
          <a:bodyPr/>
          <a:lstStyle/>
          <a:p>
            <a:r>
              <a:rPr lang="en-US" dirty="0"/>
              <a:t>Can be used to correct the flow calculation when the CVFD requirement is violated</a:t>
            </a:r>
          </a:p>
        </p:txBody>
      </p:sp>
      <p:pic>
        <p:nvPicPr>
          <p:cNvPr id="5" name="Picture 4"/>
          <p:cNvPicPr>
            <a:picLocks noChangeAspect="1"/>
          </p:cNvPicPr>
          <p:nvPr/>
        </p:nvPicPr>
        <p:blipFill>
          <a:blip r:embed="rId2"/>
          <a:stretch>
            <a:fillRect/>
          </a:stretch>
        </p:blipFill>
        <p:spPr>
          <a:xfrm>
            <a:off x="3410725" y="2371123"/>
            <a:ext cx="5352275" cy="4258277"/>
          </a:xfrm>
          <a:prstGeom prst="rect">
            <a:avLst/>
          </a:prstGeom>
        </p:spPr>
      </p:pic>
      <p:pic>
        <p:nvPicPr>
          <p:cNvPr id="6" name="Picture 5"/>
          <p:cNvPicPr>
            <a:picLocks noChangeAspect="1"/>
          </p:cNvPicPr>
          <p:nvPr/>
        </p:nvPicPr>
        <p:blipFill>
          <a:blip r:embed="rId3"/>
          <a:stretch>
            <a:fillRect/>
          </a:stretch>
        </p:blipFill>
        <p:spPr>
          <a:xfrm>
            <a:off x="405972" y="4572000"/>
            <a:ext cx="3708828" cy="1072360"/>
          </a:xfrm>
          <a:prstGeom prst="rect">
            <a:avLst/>
          </a:prstGeom>
        </p:spPr>
      </p:pic>
    </p:spTree>
    <p:extLst>
      <p:ext uri="{BB962C8B-B14F-4D97-AF65-F5344CB8AC3E}">
        <p14:creationId xmlns:p14="http://schemas.microsoft.com/office/powerpoint/2010/main" val="6952756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Head Interpolation</a:t>
            </a:r>
          </a:p>
        </p:txBody>
      </p:sp>
      <p:pic>
        <p:nvPicPr>
          <p:cNvPr id="4" name="Picture 3"/>
          <p:cNvPicPr>
            <a:picLocks noChangeAspect="1"/>
          </p:cNvPicPr>
          <p:nvPr/>
        </p:nvPicPr>
        <p:blipFill>
          <a:blip r:embed="rId2"/>
          <a:stretch>
            <a:fillRect/>
          </a:stretch>
        </p:blipFill>
        <p:spPr>
          <a:xfrm>
            <a:off x="2052992" y="1194430"/>
            <a:ext cx="5038016" cy="4901570"/>
          </a:xfrm>
          <a:prstGeom prst="rect">
            <a:avLst/>
          </a:prstGeom>
        </p:spPr>
      </p:pic>
    </p:spTree>
    <p:extLst>
      <p:ext uri="{BB962C8B-B14F-4D97-AF65-F5344CB8AC3E}">
        <p14:creationId xmlns:p14="http://schemas.microsoft.com/office/powerpoint/2010/main" val="14436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With Ghost Node Correction</a:t>
            </a:r>
          </a:p>
        </p:txBody>
      </p:sp>
      <p:pic>
        <p:nvPicPr>
          <p:cNvPr id="2" name="Picture 1"/>
          <p:cNvPicPr>
            <a:picLocks noChangeAspect="1"/>
          </p:cNvPicPr>
          <p:nvPr/>
        </p:nvPicPr>
        <p:blipFill>
          <a:blip r:embed="rId2"/>
          <a:stretch>
            <a:fillRect/>
          </a:stretch>
        </p:blipFill>
        <p:spPr>
          <a:xfrm>
            <a:off x="1828800" y="1143000"/>
            <a:ext cx="5855133" cy="4684105"/>
          </a:xfrm>
          <a:prstGeom prst="rect">
            <a:avLst/>
          </a:prstGeom>
        </p:spPr>
      </p:pic>
      <p:sp>
        <p:nvSpPr>
          <p:cNvPr id="5" name="TextBox 4"/>
          <p:cNvSpPr txBox="1"/>
          <p:nvPr/>
        </p:nvSpPr>
        <p:spPr>
          <a:xfrm>
            <a:off x="2057400" y="5791200"/>
            <a:ext cx="5943600" cy="954107"/>
          </a:xfrm>
          <a:prstGeom prst="rect">
            <a:avLst/>
          </a:prstGeom>
          <a:noFill/>
        </p:spPr>
        <p:txBody>
          <a:bodyPr wrap="square" rtlCol="0">
            <a:spAutoFit/>
          </a:bodyPr>
          <a:lstStyle/>
          <a:p>
            <a:r>
              <a:rPr lang="en-US" sz="2800" dirty="0">
                <a:solidFill>
                  <a:schemeClr val="bg1"/>
                </a:solidFill>
              </a:rPr>
              <a:t>Errors are minimized for simple 1D confined groundwater flow</a:t>
            </a:r>
          </a:p>
        </p:txBody>
      </p:sp>
    </p:spTree>
    <p:extLst>
      <p:ext uri="{BB962C8B-B14F-4D97-AF65-F5344CB8AC3E}">
        <p14:creationId xmlns:p14="http://schemas.microsoft.com/office/powerpoint/2010/main" val="3906785254"/>
      </p:ext>
    </p:extLst>
  </p:cSld>
  <p:clrMapOvr>
    <a:masterClrMapping/>
  </p:clrMapOvr>
</p:sld>
</file>

<file path=ppt/theme/theme1.xml><?xml version="1.0" encoding="utf-8"?>
<a:theme xmlns:a="http://schemas.openxmlformats.org/drawingml/2006/main" name="dark-blue-templat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dark-blue-templat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lnDef>
  </a:objectDefaults>
  <a:extraClrSchemeLst>
    <a:extraClrScheme>
      <a:clrScheme name="dark-blue-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ark-blue-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ark-blue-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ark-blue-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ark-blue-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ark-blue-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ark-blue-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8532</TotalTime>
  <Pages>4</Pages>
  <Words>288</Words>
  <Application>Microsoft Macintosh PowerPoint</Application>
  <PresentationFormat>On-screen Show (4:3)</PresentationFormat>
  <Paragraphs>66</Paragraphs>
  <Slides>19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Times New Roman</vt:lpstr>
      <vt:lpstr>Wingdings</vt:lpstr>
      <vt:lpstr>dark-blue-template</vt:lpstr>
      <vt:lpstr>MODFLOW 6—Unstructured Grids</vt:lpstr>
      <vt:lpstr>Unstructured Grids</vt:lpstr>
      <vt:lpstr>CVFD Requirements</vt:lpstr>
      <vt:lpstr>Types of Unstructured Grids</vt:lpstr>
      <vt:lpstr>Consequences of Poor Grids</vt:lpstr>
      <vt:lpstr>Consequences of Poor Grids</vt:lpstr>
      <vt:lpstr>Ghost-Node Correction</vt:lpstr>
      <vt:lpstr>Head Interpolation</vt:lpstr>
      <vt:lpstr>With Ghost Node Correction</vt:lpstr>
      <vt:lpstr>XT3D</vt:lpstr>
      <vt:lpstr>XT3D Solution</vt:lpstr>
      <vt:lpstr>Unstructured Grids in MODFLOW 6</vt:lpstr>
      <vt:lpstr>“CELLID”</vt:lpstr>
      <vt:lpstr>DISV package</vt:lpstr>
      <vt:lpstr>Vertices and Cells</vt:lpstr>
      <vt:lpstr>DISU Package</vt:lpstr>
      <vt:lpstr>DISU Connections</vt:lpstr>
      <vt:lpstr>DISU Vertically Staggered Connections</vt:lpstr>
      <vt:lpstr>Connection Properties</vt:lpstr>
    </vt:vector>
  </TitlesOfParts>
  <Company>U.S. Geological Survey</Company>
  <LinksUpToDate>false</LinksUpToDate>
  <SharedDoc>false</SharedDoc>
  <HyperlinkBase>http://www.usgs.gov/visual-id/specs/slides/slide.html</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for Title Slide</dc:title>
  <dc:subject>Presentation format with USGS Visual Identity</dc:subject>
  <dc:creator>cmorganwalp</dc:creator>
  <cp:keywords/>
  <dc:description>Updated to incorporate revised Visual Identity (VID)System guidelines on fonts.  An exception to using the VID fonts is allowed for presentation materials.   The font Arial should be substituted for the VID fonts Univers Condensed Bold and Times Roman</dc:description>
  <cp:lastModifiedBy>Fienen, Michael N</cp:lastModifiedBy>
  <cp:revision>332</cp:revision>
  <cp:lastPrinted>2014-05-20T14:47:17Z</cp:lastPrinted>
  <dcterms:created xsi:type="dcterms:W3CDTF">2009-08-04T14:01:06Z</dcterms:created>
  <dcterms:modified xsi:type="dcterms:W3CDTF">2023-09-15T18:16:39Z</dcterms:modified>
</cp:coreProperties>
</file>

<file path=docProps/thumbnail.jpeg>
</file>